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322" r:id="rId6"/>
    <p:sldId id="319" r:id="rId7"/>
    <p:sldId id="320" r:id="rId8"/>
    <p:sldId id="324" r:id="rId9"/>
    <p:sldId id="260" r:id="rId10"/>
    <p:sldId id="262" r:id="rId11"/>
    <p:sldId id="313" r:id="rId12"/>
    <p:sldId id="314" r:id="rId13"/>
    <p:sldId id="286" r:id="rId14"/>
    <p:sldId id="290" r:id="rId15"/>
    <p:sldId id="304" r:id="rId16"/>
    <p:sldId id="323" r:id="rId17"/>
    <p:sldId id="316" r:id="rId18"/>
    <p:sldId id="318" r:id="rId19"/>
    <p:sldId id="321" r:id="rId20"/>
    <p:sldId id="315" r:id="rId21"/>
    <p:sldId id="317" r:id="rId2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r Schultz-Jørgensen" initials="PS" lastIdx="1" clrIdx="0">
    <p:extLst>
      <p:ext uri="{19B8F6BF-5375-455C-9EA6-DF929625EA0E}">
        <p15:presenceInfo xmlns:p15="http://schemas.microsoft.com/office/powerpoint/2012/main" userId="548974a7a20bb10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57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5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3C32F4-5D51-461E-A36B-E53BA3CD2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2F927F6-2F2B-4E89-8AEB-F63E7D53C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4A09F30-66E6-4B69-8AEB-AF01C846C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C5A6-9C1F-4127-A2F0-AE18DD2547FA}" type="datetimeFigureOut">
              <a:rPr lang="da-DK" smtClean="0"/>
              <a:t>28-10-2020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309ABCB-8373-4A20-B2BA-45A7708B6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EB08493-022D-4358-A727-955A3357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596B-C5C6-45DE-9FE5-1279C2BAC3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94770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02ED33-4F57-4F13-9CA4-9B6F5BA26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F6BA21B-38E9-4D3F-8F4B-82877959BE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6FB3363-3311-402C-8101-FB4EBFAAC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C5A6-9C1F-4127-A2F0-AE18DD2547FA}" type="datetimeFigureOut">
              <a:rPr lang="da-DK" smtClean="0"/>
              <a:t>28-10-2020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4F98132-EC0E-48B9-842D-3B7E35AA2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856AAA7-4C06-4B6E-92D0-8D050D6D5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596B-C5C6-45DE-9FE5-1279C2BAC3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863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120C6D82-0BDE-4F71-A651-3519F71BBC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B414EBFB-0777-45F1-99FA-BCC11F614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02949B8-A7C7-43AD-B40F-A15D0396F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C5A6-9C1F-4127-A2F0-AE18DD2547FA}" type="datetimeFigureOut">
              <a:rPr lang="da-DK" smtClean="0"/>
              <a:t>28-10-2020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8561E9-4CA6-439D-A456-A86622D9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E30F479-BCDE-4D19-985A-255030146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596B-C5C6-45DE-9FE5-1279C2BAC3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032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6863B-3AC2-4DFB-B99D-FBB1CF5C4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623B8AD-CD0F-48B9-A2D7-BD164B925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80D3B4F-6099-4251-96DB-DA7D19E72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C5A6-9C1F-4127-A2F0-AE18DD2547FA}" type="datetimeFigureOut">
              <a:rPr lang="da-DK" smtClean="0"/>
              <a:t>28-10-2020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C327330-8C70-4890-BA0B-F205825CB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842CD67-CAA9-4E67-8ECF-BFD5F2EAC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596B-C5C6-45DE-9FE5-1279C2BAC3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4033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F72A0D-DF02-47EF-8B6D-476CD291A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48A9592-DC4F-4817-BF83-EE9BF0EEB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931DB7C-328D-4A1C-9720-21049FC5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C5A6-9C1F-4127-A2F0-AE18DD2547FA}" type="datetimeFigureOut">
              <a:rPr lang="da-DK" smtClean="0"/>
              <a:t>28-10-2020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B7C266A-E600-4766-84C3-2C77A615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2BB20FD-0AD7-49F4-941A-3C4A210D2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596B-C5C6-45DE-9FE5-1279C2BAC3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9489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4B858F-2C26-44D7-8E87-DB86FF286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CBA45A6-5C42-48EC-9973-55A5D98BD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9556BFA-75D1-4613-AC87-54F7AD2F4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EEE5D48-EA8C-4662-A3CE-36FF718E0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C5A6-9C1F-4127-A2F0-AE18DD2547FA}" type="datetimeFigureOut">
              <a:rPr lang="da-DK" smtClean="0"/>
              <a:t>28-10-2020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0C5E677-0B51-41CF-AF4A-B54F1AD59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56CDBF5-B7F1-42EA-9C07-F075A90EA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596B-C5C6-45DE-9FE5-1279C2BAC3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842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FACD9E-2B7C-4A36-8342-93C617684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1538072-4BEF-4A88-97E1-25C0A580C0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2BC85AA-762B-4AB4-B655-1D47BFF33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283D5D22-A3B3-4B71-A0F6-830AD26740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C3BFFD7B-0E4A-49BE-9ABC-1D6035E004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0543108B-26E1-46BA-9F23-99073AEA8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C5A6-9C1F-4127-A2F0-AE18DD2547FA}" type="datetimeFigureOut">
              <a:rPr lang="da-DK" smtClean="0"/>
              <a:t>28-10-2020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A2AC638-89DA-4C80-8AF6-C8346DD7D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B7918B22-DB3E-4A94-9AA4-CB17E1E82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596B-C5C6-45DE-9FE5-1279C2BAC3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11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4364AE-BDF8-4535-8E69-A3CAE4C0B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3104EC2-7287-4AC0-BB38-EB42D0DBF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C5A6-9C1F-4127-A2F0-AE18DD2547FA}" type="datetimeFigureOut">
              <a:rPr lang="da-DK" smtClean="0"/>
              <a:t>28-10-2020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6F6926D-57CC-471A-B9C9-FA12C94EA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2CBB68FB-A1CD-49CB-807A-63521F3A5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596B-C5C6-45DE-9FE5-1279C2BAC3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9863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303B9C73-F5F3-4AF2-88AA-E33096954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C5A6-9C1F-4127-A2F0-AE18DD2547FA}" type="datetimeFigureOut">
              <a:rPr lang="da-DK" smtClean="0"/>
              <a:t>28-10-2020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F005E9F-25EB-4158-A066-C25842981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E92741C-556D-400A-9895-32FA719DF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596B-C5C6-45DE-9FE5-1279C2BAC3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7640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A87A4-2D38-43C6-9CA4-6D23E458B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C438BBE-7066-445B-A254-C71F0BE22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4ADC03D-8A15-45C8-8ACF-79343E8A4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469EE99F-24D2-4F55-8524-7F058330E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C5A6-9C1F-4127-A2F0-AE18DD2547FA}" type="datetimeFigureOut">
              <a:rPr lang="da-DK" smtClean="0"/>
              <a:t>28-10-2020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3FF59F2-249B-44E5-A405-C3E76A95B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AD85BF-EF83-47C2-91FB-315289E77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596B-C5C6-45DE-9FE5-1279C2BAC3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4672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7AF868-B9B7-4496-82AC-9E187CA0A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5B66DAC-21CD-4FF4-86F3-BA4A785D7E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C9E9946-8FAF-4214-BD6D-EDEE91A76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B5BD41E-9D59-448C-A206-4EF490584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3C5A6-9C1F-4127-A2F0-AE18DD2547FA}" type="datetimeFigureOut">
              <a:rPr lang="da-DK" smtClean="0"/>
              <a:t>28-10-2020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2C9D215-4447-4136-A01A-F028AD2F6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3FDC43-7C6E-4CAD-8E69-3F1640BBF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B596B-C5C6-45DE-9FE5-1279C2BAC3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751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F2B16616-82A6-4345-9F80-DC2CEECE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F231B0E-25CD-42B0-9A95-786F288C0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26C6473-FEE8-4EF3-9E2B-C1D023D09B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3C5A6-9C1F-4127-A2F0-AE18DD2547FA}" type="datetimeFigureOut">
              <a:rPr lang="da-DK" smtClean="0"/>
              <a:t>28-10-2020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D3CBF7-1F71-43B5-89C2-865C9919B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75F0718-A04C-4325-AFDE-AB3D0EDA0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B596B-C5C6-45DE-9FE5-1279C2BAC3B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841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D4F4F4-09FC-4FA6-9B14-CDDE70C6F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Politiske dilemmaer og muligheder – på vej mod Barnets Lov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8BB0AE6-B519-4879-B38E-4FAB7C31BE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Per Schultz Jørgensen</a:t>
            </a:r>
          </a:p>
          <a:p>
            <a:r>
              <a:rPr lang="da-DK" dirty="0"/>
              <a:t>Socialpolitisk Forum i Gentofte</a:t>
            </a:r>
          </a:p>
          <a:p>
            <a:r>
              <a:rPr lang="da-DK" dirty="0"/>
              <a:t> 20. oktober 2020</a:t>
            </a:r>
          </a:p>
        </p:txBody>
      </p:sp>
    </p:spTree>
    <p:extLst>
      <p:ext uri="{BB962C8B-B14F-4D97-AF65-F5344CB8AC3E}">
        <p14:creationId xmlns:p14="http://schemas.microsoft.com/office/powerpoint/2010/main" val="1514133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6BD1D1-974B-4518-9A42-E03727C6D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Underretning – versus – primær indsats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9BC3518-025C-4B44-8DC5-D6876FBC8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Der er tilfælde, hvor vi skal gribe ind hurtigt og resolut</a:t>
            </a:r>
          </a:p>
          <a:p>
            <a:r>
              <a:rPr lang="da-DK" i="1" dirty="0"/>
              <a:t>Overgreb, omsorgssvigt, misbrug, vold</a:t>
            </a:r>
            <a:endParaRPr lang="da-DK" dirty="0"/>
          </a:p>
          <a:p>
            <a:r>
              <a:rPr lang="da-DK" dirty="0"/>
              <a:t>Det er langt den mindste andel af de anbragte børn</a:t>
            </a:r>
          </a:p>
          <a:p>
            <a:r>
              <a:rPr lang="da-DK" dirty="0"/>
              <a:t>Derefter er der tale om skøn over forældreevne og børns mistrivsel</a:t>
            </a:r>
          </a:p>
          <a:p>
            <a:r>
              <a:rPr lang="da-DK" dirty="0"/>
              <a:t>Rudolph Schaffer: </a:t>
            </a:r>
          </a:p>
          <a:p>
            <a:r>
              <a:rPr lang="da-DK" i="1" dirty="0">
                <a:latin typeface="Calibri" panose="020F0502020204030204" pitchFamily="34" charset="0"/>
                <a:cs typeface="Times New Roman" panose="02020603050405020304" pitchFamily="18" charset="0"/>
              </a:rPr>
              <a:t>”I </a:t>
            </a:r>
            <a:r>
              <a:rPr lang="da-DK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praksis som regel er det meget vanskeligt at vurdere, hvornår man har nået et punkt, der berettiger et så drastisk indgreb”.</a:t>
            </a:r>
          </a:p>
          <a:p>
            <a:r>
              <a:rPr lang="da-DK" dirty="0">
                <a:latin typeface="Calibri" panose="020F0502020204030204" pitchFamily="34" charset="0"/>
                <a:cs typeface="Times New Roman" panose="02020603050405020304" pitchFamily="18" charset="0"/>
              </a:rPr>
              <a:t>Forældreevne – hvad er det?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3439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>
            <a:extLst>
              <a:ext uri="{FF2B5EF4-FFF2-40B4-BE49-F238E27FC236}">
                <a16:creationId xmlns:a16="http://schemas.microsoft.com/office/drawing/2014/main" id="{FCACA15B-F5C3-48A0-956F-2941BB8E9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/>
              <a:t>Forældre-ressourcer</a:t>
            </a:r>
          </a:p>
        </p:txBody>
      </p:sp>
      <p:pic>
        <p:nvPicPr>
          <p:cNvPr id="15363" name="Diagram 4">
            <a:extLst>
              <a:ext uri="{FF2B5EF4-FFF2-40B4-BE49-F238E27FC236}">
                <a16:creationId xmlns:a16="http://schemas.microsoft.com/office/drawing/2014/main" id="{05C94AF1-E48C-4DA1-85B1-BE244AC887E0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22" y="1720996"/>
            <a:ext cx="5472112" cy="424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1666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C53D4A-56CE-40FC-A120-F49AD256F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Forældresamarbejde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9EA4C04-C177-431B-BC07-E482023E8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a-DK" dirty="0"/>
              <a:t>Forældre støttes til at komme i arbejde/uddannelse</a:t>
            </a:r>
          </a:p>
          <a:p>
            <a:r>
              <a:rPr lang="da-DK" dirty="0"/>
              <a:t>Bedre støtte til de økonomisk svage familier</a:t>
            </a:r>
          </a:p>
          <a:p>
            <a:r>
              <a:rPr lang="da-DK" dirty="0"/>
              <a:t>Netværksinddragelse</a:t>
            </a:r>
          </a:p>
          <a:p>
            <a:r>
              <a:rPr lang="da-DK" dirty="0"/>
              <a:t>Tværfagligt samarbejde rundt om familien</a:t>
            </a:r>
          </a:p>
          <a:p>
            <a:r>
              <a:rPr lang="da-DK" dirty="0"/>
              <a:t>Mentorordninger</a:t>
            </a:r>
          </a:p>
          <a:p>
            <a:endParaRPr lang="da-DK" dirty="0"/>
          </a:p>
          <a:p>
            <a:r>
              <a:rPr lang="da-DK" dirty="0"/>
              <a:t>Dialogbaserede tilgange</a:t>
            </a:r>
          </a:p>
          <a:p>
            <a:r>
              <a:rPr lang="da-DK" dirty="0"/>
              <a:t>Familierådslagning</a:t>
            </a:r>
          </a:p>
          <a:p>
            <a:endParaRPr lang="da-DK" dirty="0"/>
          </a:p>
          <a:p>
            <a:r>
              <a:rPr lang="da-DK" dirty="0"/>
              <a:t>De fleste forældre  har en drøm og et ønske om at få deres familie til at fungere  – den drøm kan  man bygge på</a:t>
            </a:r>
          </a:p>
          <a:p>
            <a:r>
              <a:rPr lang="da-DK" dirty="0"/>
              <a:t>Forsøget </a:t>
            </a:r>
            <a:r>
              <a:rPr lang="da-DK" i="1" dirty="0"/>
              <a:t>Familier på vej 2014-16</a:t>
            </a:r>
            <a:r>
              <a:rPr lang="da-DK" dirty="0"/>
              <a:t> i 10 kommuner er et eksempel</a:t>
            </a:r>
          </a:p>
        </p:txBody>
      </p:sp>
    </p:spTree>
    <p:extLst>
      <p:ext uri="{BB962C8B-B14F-4D97-AF65-F5344CB8AC3E}">
        <p14:creationId xmlns:p14="http://schemas.microsoft.com/office/powerpoint/2010/main" val="20848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>
            <a:extLst>
              <a:ext uri="{FF2B5EF4-FFF2-40B4-BE49-F238E27FC236}">
                <a16:creationId xmlns:a16="http://schemas.microsoft.com/office/drawing/2014/main" id="{D0CB5E85-ED45-411D-BF33-36450D57A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/>
              <a:t>En helheds- og tværfaglig tilgang </a:t>
            </a:r>
          </a:p>
        </p:txBody>
      </p:sp>
      <p:sp>
        <p:nvSpPr>
          <p:cNvPr id="29699" name="Pladsholder til indhold 2">
            <a:extLst>
              <a:ext uri="{FF2B5EF4-FFF2-40B4-BE49-F238E27FC236}">
                <a16:creationId xmlns:a16="http://schemas.microsoft.com/office/drawing/2014/main" id="{CE297FBD-90B5-4790-A750-77767200F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/>
              <a:t>Forsøg 2014-16 i 10 kommuner: </a:t>
            </a:r>
            <a:r>
              <a:rPr lang="da-DK" altLang="da-DK" i="1"/>
              <a:t>Projekt Familier på Vej</a:t>
            </a:r>
            <a:r>
              <a:rPr lang="da-DK" altLang="da-DK"/>
              <a:t> </a:t>
            </a:r>
          </a:p>
          <a:p>
            <a:r>
              <a:rPr lang="da-DK" altLang="da-DK"/>
              <a:t>Tilskud kr. 7.540.000</a:t>
            </a:r>
          </a:p>
          <a:p>
            <a:r>
              <a:rPr lang="da-DK" altLang="da-DK"/>
              <a:t>Familier med § 50 eller § 52 sag</a:t>
            </a:r>
          </a:p>
          <a:p>
            <a:r>
              <a:rPr lang="da-DK" altLang="da-DK"/>
              <a:t>Hele familien er inddraget</a:t>
            </a:r>
          </a:p>
          <a:p>
            <a:r>
              <a:rPr lang="da-DK" altLang="da-DK"/>
              <a:t>fra grænseopdelt kontakt til få og koordineret tværfaglighed</a:t>
            </a:r>
          </a:p>
          <a:p>
            <a:r>
              <a:rPr lang="da-DK" altLang="da-DK"/>
              <a:t>Og se noget andet hos familierne</a:t>
            </a:r>
          </a:p>
          <a:p>
            <a:r>
              <a:rPr lang="da-DK" altLang="da-DK"/>
              <a:t>Fra myndighedsvinkel til socialvinkel</a:t>
            </a:r>
          </a:p>
          <a:p>
            <a:pPr>
              <a:buFont typeface="Arial" panose="020B0604020202020204" pitchFamily="34" charset="0"/>
              <a:buNone/>
            </a:pPr>
            <a:endParaRPr lang="da-DK" altLang="da-DK"/>
          </a:p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72138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el 1">
            <a:extLst>
              <a:ext uri="{FF2B5EF4-FFF2-40B4-BE49-F238E27FC236}">
                <a16:creationId xmlns:a16="http://schemas.microsoft.com/office/drawing/2014/main" id="{F4FDE742-F75C-49AC-9B3E-8C171827E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/>
              <a:t>Hvordan arbejder de?</a:t>
            </a:r>
          </a:p>
        </p:txBody>
      </p:sp>
      <p:sp>
        <p:nvSpPr>
          <p:cNvPr id="33795" name="Pladsholder til indhold 2">
            <a:extLst>
              <a:ext uri="{FF2B5EF4-FFF2-40B4-BE49-F238E27FC236}">
                <a16:creationId xmlns:a16="http://schemas.microsoft.com/office/drawing/2014/main" id="{CFB3C9AD-33C9-489F-B7D5-5E36C9067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/>
              <a:t>Hvilke drømme har de i familien?</a:t>
            </a:r>
          </a:p>
          <a:p>
            <a:r>
              <a:rPr lang="da-DK" altLang="da-DK"/>
              <a:t>Hvilke ønsker har de?</a:t>
            </a:r>
          </a:p>
          <a:p>
            <a:r>
              <a:rPr lang="da-DK" altLang="da-DK"/>
              <a:t>Hvor er udfordringerne?</a:t>
            </a:r>
          </a:p>
          <a:p>
            <a:r>
              <a:rPr lang="da-DK" altLang="da-DK"/>
              <a:t> det bliver til en fælles kortlægning i familien</a:t>
            </a:r>
          </a:p>
          <a:p>
            <a:r>
              <a:rPr lang="da-DK" altLang="da-DK"/>
              <a:t>Hvilke mål for de enkelte familiemedlemmer – og hvordan kommer de derhen?</a:t>
            </a:r>
          </a:p>
          <a:p>
            <a:r>
              <a:rPr lang="da-DK" altLang="da-DK"/>
              <a:t>Netværksmøder</a:t>
            </a:r>
          </a:p>
          <a:p>
            <a:r>
              <a:rPr lang="da-DK" altLang="da-DK"/>
              <a:t>Planen, der følges af en evaluering</a:t>
            </a:r>
          </a:p>
          <a:p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11470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>
            <a:extLst>
              <a:ext uri="{FF2B5EF4-FFF2-40B4-BE49-F238E27FC236}">
                <a16:creationId xmlns:a16="http://schemas.microsoft.com/office/drawing/2014/main" id="{DD7AC6F8-8874-4F8C-A207-D941C7B8D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altLang="da-DK"/>
              <a:t>Netværksmøder hver 6. måned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6CD8CBD-5DCC-4906-9440-AAD5A1F37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altLang="da-DK"/>
              <a:t>Familien bestemmer – hvem, der skal med og hvor det holdes</a:t>
            </a:r>
          </a:p>
          <a:p>
            <a:r>
              <a:rPr lang="da-DK" altLang="da-DK"/>
              <a:t>Familieplanen laves sammen med koordinator</a:t>
            </a:r>
          </a:p>
          <a:p>
            <a:r>
              <a:rPr lang="da-DK" altLang="da-DK"/>
              <a:t>Den præsenteres på mødet af de enkelte</a:t>
            </a:r>
          </a:p>
          <a:p>
            <a:r>
              <a:rPr lang="da-DK" altLang="da-DK" i="1"/>
              <a:t>Det er jer, der bestemmer, hvor mødet skal holdes, og hvad der skal tales om på mødet. Jeres familiekoordinator hjælper jer med alt det praktiske og med at forberede mødet. </a:t>
            </a:r>
          </a:p>
        </p:txBody>
      </p:sp>
    </p:spTree>
    <p:extLst>
      <p:ext uri="{BB962C8B-B14F-4D97-AF65-F5344CB8AC3E}">
        <p14:creationId xmlns:p14="http://schemas.microsoft.com/office/powerpoint/2010/main" val="304525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B17B64-165F-4CA9-9730-B6D614ED7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Anbringelse er en risikofaktor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58A6DBD-8795-4D5E-A6F7-456C76B33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 dirty="0"/>
              <a:t>Der vil altid være børn, hvor en anbringelse uden for hjemmet er nødvendig</a:t>
            </a:r>
          </a:p>
          <a:p>
            <a:r>
              <a:rPr lang="da-DK" dirty="0"/>
              <a:t>Grove overgreb, misbrug, seksuelle krænkelser,  omsorgssvigt</a:t>
            </a:r>
          </a:p>
          <a:p>
            <a:r>
              <a:rPr lang="da-DK" dirty="0"/>
              <a:t>Men anbringelser er sjældent en god løsning</a:t>
            </a:r>
          </a:p>
          <a:p>
            <a:r>
              <a:rPr lang="da-DK" dirty="0"/>
              <a:t>Og vi anbringer for dårligt</a:t>
            </a:r>
          </a:p>
          <a:p>
            <a:r>
              <a:rPr lang="da-DK" dirty="0"/>
              <a:t>Forskningen på området taler sit tydelige sprog</a:t>
            </a:r>
          </a:p>
          <a:p>
            <a:r>
              <a:rPr lang="da-DK" dirty="0"/>
              <a:t>44 pct. af alle anbragte unge har fået en psykiatrisk diagnose som 19 årige (Vive)</a:t>
            </a:r>
          </a:p>
          <a:p>
            <a:r>
              <a:rPr lang="da-DK" dirty="0"/>
              <a:t>46 pct. af de unge, der har været anbragt som børn, står uden for arbejdsstyrken som 30 årige (AE)</a:t>
            </a:r>
          </a:p>
          <a:p>
            <a:r>
              <a:rPr lang="da-DK" dirty="0"/>
              <a:t>Selve det at blive anbragt er en risikofaktor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3754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D9AF4C-2874-4CCA-8E09-F14F13219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Bo Vinnerljungs undersøgelse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FD94F5-46C9-45A0-8BBF-A089701D0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i="1" dirty="0"/>
              <a:t>Fosterbarn som </a:t>
            </a:r>
            <a:r>
              <a:rPr lang="da-DK" i="1" dirty="0" err="1"/>
              <a:t>vuxna</a:t>
            </a:r>
            <a:r>
              <a:rPr lang="da-DK" i="1" dirty="0"/>
              <a:t>, </a:t>
            </a:r>
            <a:r>
              <a:rPr lang="da-DK" dirty="0"/>
              <a:t>doktorafhandling, Lund</a:t>
            </a:r>
          </a:p>
          <a:p>
            <a:r>
              <a:rPr lang="da-DK" dirty="0"/>
              <a:t>Et søskendestudie, 1996</a:t>
            </a:r>
          </a:p>
          <a:p>
            <a:r>
              <a:rPr lang="da-DK" dirty="0"/>
              <a:t>107 langtidsanbragte sammenlignes med 128 hjemmeværende søskende ud fra lange registerdata</a:t>
            </a:r>
          </a:p>
          <a:p>
            <a:r>
              <a:rPr lang="da-DK" dirty="0"/>
              <a:t>I del fleste tilfælde er der ikke forskel på de to grupper</a:t>
            </a:r>
          </a:p>
          <a:p>
            <a:r>
              <a:rPr lang="da-DK" dirty="0"/>
              <a:t>Uddannelse, kriminalitet, stifte familie, social hjælp, blive skilt, få børn </a:t>
            </a:r>
          </a:p>
          <a:p>
            <a:r>
              <a:rPr lang="da-DK" i="1" dirty="0"/>
              <a:t>Det mest slående er fraværet af sammenhæng</a:t>
            </a:r>
            <a:r>
              <a:rPr lang="da-DK" dirty="0"/>
              <a:t> mellem anbragt eller hjemme (p. 190) og senere livsforløb</a:t>
            </a:r>
          </a:p>
          <a:p>
            <a:r>
              <a:rPr lang="da-DK" i="1" dirty="0"/>
              <a:t>Begge grupper afviger fra normalmaterialet</a:t>
            </a:r>
          </a:p>
        </p:txBody>
      </p:sp>
    </p:spTree>
    <p:extLst>
      <p:ext uri="{BB962C8B-B14F-4D97-AF65-F5344CB8AC3E}">
        <p14:creationId xmlns:p14="http://schemas.microsoft.com/office/powerpoint/2010/main" val="114597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9E58D5-EFBE-4823-9DBB-87D98C7FA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Den kvalitative del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7799EB2-2C5D-4AE9-8B82-4B729140F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9 unge plejehjemsanbragte følges i to år</a:t>
            </a:r>
          </a:p>
          <a:p>
            <a:r>
              <a:rPr lang="da-DK" i="1" dirty="0"/>
              <a:t>Langtidsanbragte børn løber stor risiko for at gå ud i livet som unge voksne uden en egentlig familie at ”falde tilbage på”.</a:t>
            </a:r>
          </a:p>
          <a:p>
            <a:r>
              <a:rPr lang="da-DK" i="1" dirty="0"/>
              <a:t>Det samlede studie peger på, at langtidsanbragte risikerer at udvikles til marginaliserede voksne i samme udstrækning som børn, der vokser op i familiehjemmet.</a:t>
            </a:r>
          </a:p>
          <a:p>
            <a:r>
              <a:rPr lang="da-DK" i="1" dirty="0"/>
              <a:t>Empirien viser også at socialmyndighederne ikke synes i stand til at identificere de børn, der er i fare for at komme til at leve som marginaliserede voksne</a:t>
            </a:r>
          </a:p>
        </p:txBody>
      </p:sp>
    </p:spTree>
    <p:extLst>
      <p:ext uri="{BB962C8B-B14F-4D97-AF65-F5344CB8AC3E}">
        <p14:creationId xmlns:p14="http://schemas.microsoft.com/office/powerpoint/2010/main" val="98944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059DD0-FF1C-44A6-9FFA-30457B57B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Hvad fortæller det svenske studie?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5CF5737-DC89-483B-8B5A-1C7C59A211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Der er  ingen enkle metoder</a:t>
            </a:r>
          </a:p>
          <a:p>
            <a:r>
              <a:rPr lang="da-DK" dirty="0"/>
              <a:t>Vi skal være varsomme, når vi træder ind i familiebånd</a:t>
            </a:r>
          </a:p>
          <a:p>
            <a:r>
              <a:rPr lang="da-DK" dirty="0"/>
              <a:t>Der er ikke brug for skråsikkerhed</a:t>
            </a:r>
          </a:p>
          <a:p>
            <a:r>
              <a:rPr lang="da-DK" dirty="0"/>
              <a:t>Vi kan ikke som professionelle forudsige – og dermed pege på de børn, der vil mistrives som voksne</a:t>
            </a:r>
          </a:p>
          <a:p>
            <a:r>
              <a:rPr lang="da-DK" dirty="0"/>
              <a:t>Vi skal værne om barnets tætte bånd til nære voksne</a:t>
            </a:r>
          </a:p>
          <a:p>
            <a:r>
              <a:rPr lang="da-DK" dirty="0"/>
              <a:t>Vi skal støtte og hjælpe disse bånd i familien til at kunne  udvikles og trives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1917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0671E3-F493-4D85-80AF-B190FCA8B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Mette Frederiksens udmelding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0C699F0-9F50-4BC5-99B2-06F2D8BEE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En mere kontant socialpolitik</a:t>
            </a:r>
          </a:p>
          <a:p>
            <a:r>
              <a:rPr lang="da-DK" dirty="0"/>
              <a:t>Flere og tidligere anbringelser</a:t>
            </a:r>
          </a:p>
          <a:p>
            <a:r>
              <a:rPr lang="da-DK" dirty="0"/>
              <a:t>Flere underretninger</a:t>
            </a:r>
          </a:p>
          <a:p>
            <a:r>
              <a:rPr lang="da-DK" dirty="0"/>
              <a:t>Flere tvangsadoptioner</a:t>
            </a:r>
          </a:p>
          <a:p>
            <a:r>
              <a:rPr lang="da-DK" i="1" dirty="0"/>
              <a:t>ingen berøringsangst </a:t>
            </a:r>
            <a:r>
              <a:rPr lang="da-DK" dirty="0"/>
              <a:t>overfor indgreb</a:t>
            </a:r>
            <a:endParaRPr lang="da-DK" i="1" dirty="0"/>
          </a:p>
          <a:p>
            <a:pPr marL="0" indent="0">
              <a:buNone/>
            </a:pPr>
            <a:endParaRPr lang="da-DK" i="1" dirty="0"/>
          </a:p>
          <a:p>
            <a:r>
              <a:rPr lang="da-DK" i="1" dirty="0"/>
              <a:t>Socialpolitik med kort proces</a:t>
            </a:r>
            <a:endParaRPr lang="da-DK" dirty="0"/>
          </a:p>
          <a:p>
            <a:endParaRPr lang="da-DK" i="1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9610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54E7CA-E506-4C73-BFF2-C272FEF70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Børn skal inddrages og høres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963BC6-222C-43C9-9431-16AED684F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dirty="0"/>
              <a:t>Børnekonventions artikel 12</a:t>
            </a:r>
          </a:p>
          <a:p>
            <a:r>
              <a:rPr lang="da-DK" dirty="0"/>
              <a:t>Derfor skal </a:t>
            </a:r>
            <a:r>
              <a:rPr lang="da-DK" i="1" dirty="0"/>
              <a:t>børnesamtalen</a:t>
            </a:r>
            <a:r>
              <a:rPr lang="da-DK" dirty="0"/>
              <a:t> tages alvorligt</a:t>
            </a:r>
          </a:p>
          <a:p>
            <a:r>
              <a:rPr lang="da-DK" dirty="0"/>
              <a:t>Den kræver faglig indsigt og professionel kompetence</a:t>
            </a:r>
          </a:p>
          <a:p>
            <a:r>
              <a:rPr lang="da-DK" dirty="0"/>
              <a:t>Derfor vigtige principper:</a:t>
            </a:r>
          </a:p>
          <a:p>
            <a:r>
              <a:rPr lang="da-DK" dirty="0"/>
              <a:t>1: barnet skal udtale sig – og samtidig beskyttes mod yderligere risiko</a:t>
            </a:r>
          </a:p>
          <a:p>
            <a:r>
              <a:rPr lang="da-DK" dirty="0"/>
              <a:t>2: bygger på kendskab til barnets livssammenhæng (konteksten)</a:t>
            </a:r>
          </a:p>
          <a:p>
            <a:r>
              <a:rPr lang="da-DK" dirty="0"/>
              <a:t>3: kompetence til at kunne veksle mellem </a:t>
            </a:r>
            <a:r>
              <a:rPr lang="da-DK" i="1" dirty="0"/>
              <a:t>barnets perspektiv</a:t>
            </a:r>
            <a:r>
              <a:rPr lang="da-DK" dirty="0"/>
              <a:t> (det subjektive) – og </a:t>
            </a:r>
            <a:r>
              <a:rPr lang="da-DK" i="1" dirty="0"/>
              <a:t>børneperspektivet</a:t>
            </a:r>
            <a:r>
              <a:rPr lang="da-DK" dirty="0"/>
              <a:t> (det objektive og teoretiske)</a:t>
            </a:r>
          </a:p>
        </p:txBody>
      </p:sp>
    </p:spTree>
    <p:extLst>
      <p:ext uri="{BB962C8B-B14F-4D97-AF65-F5344CB8AC3E}">
        <p14:creationId xmlns:p14="http://schemas.microsoft.com/office/powerpoint/2010/main" val="351391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F11D0-9370-479C-A68C-98732017B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Barnets lov – en anden vision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9D2188F-C7CD-429F-8113-09CAEF6A98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Give et løft til børns hverdag og børnefamilien</a:t>
            </a:r>
          </a:p>
          <a:p>
            <a:r>
              <a:rPr lang="da-DK" dirty="0"/>
              <a:t>Løfte børnefamilier med fattigdom</a:t>
            </a:r>
          </a:p>
          <a:p>
            <a:r>
              <a:rPr lang="da-DK" dirty="0"/>
              <a:t>Bedre muligheder for forældre ved børns sygedage</a:t>
            </a:r>
          </a:p>
          <a:p>
            <a:r>
              <a:rPr lang="da-DK" dirty="0"/>
              <a:t>Styrke det forebyggende arbejde</a:t>
            </a:r>
          </a:p>
          <a:p>
            <a:r>
              <a:rPr lang="da-DK" dirty="0"/>
              <a:t>Skabe bedre tværfaglige indsatser</a:t>
            </a:r>
          </a:p>
          <a:p>
            <a:r>
              <a:rPr lang="da-DK" dirty="0"/>
              <a:t>Forbedre de professionelles kompetencer og rammer for den tidlige indsats</a:t>
            </a:r>
          </a:p>
          <a:p>
            <a:r>
              <a:rPr lang="da-DK" dirty="0"/>
              <a:t>Bedre hjælp til børn og forældre i kriser som skilsmisser og ved langvarig sygdom i familien.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802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618820-7E60-4FB5-A2FF-E6780C895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 er positivt med en </a:t>
            </a:r>
            <a:r>
              <a:rPr lang="da-DK" i="1" dirty="0"/>
              <a:t>børnenes statsminister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26AD14B-038D-4098-A7D9-183B37A21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En klar udmelding</a:t>
            </a:r>
          </a:p>
          <a:p>
            <a:r>
              <a:rPr lang="da-DK" dirty="0"/>
              <a:t>Børnene i centrum</a:t>
            </a:r>
          </a:p>
          <a:p>
            <a:r>
              <a:rPr lang="da-DK" dirty="0"/>
              <a:t>Barnets bedste</a:t>
            </a:r>
          </a:p>
          <a:p>
            <a:r>
              <a:rPr lang="da-DK" dirty="0"/>
              <a:t>Børn  skal høres</a:t>
            </a:r>
          </a:p>
          <a:p>
            <a:r>
              <a:rPr lang="da-DK" dirty="0"/>
              <a:t>Børnekonventionen</a:t>
            </a:r>
          </a:p>
          <a:p>
            <a:r>
              <a:rPr lang="da-DK" dirty="0"/>
              <a:t>Men – er vi på vej mod en mere magtbaseret børnepolitik, hvor forældre  og forebyggelsen er hægtet af?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8429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B68FE9-65CC-40E2-B5D8-6F1332C6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Det rejser dilemmaer og skaber problemer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A2A6399-E40D-43D0-90AE-6583CC661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Etisk, socialpolitisk og psykologisk</a:t>
            </a:r>
          </a:p>
          <a:p>
            <a:r>
              <a:rPr lang="da-DK" dirty="0"/>
              <a:t>Kan et barn adskilles fra sine forældre – uden en høj pris?</a:t>
            </a:r>
          </a:p>
          <a:p>
            <a:r>
              <a:rPr lang="da-DK" dirty="0"/>
              <a:t>Kan man </a:t>
            </a:r>
            <a:r>
              <a:rPr lang="da-DK" i="1" dirty="0"/>
              <a:t>udskifte</a:t>
            </a:r>
            <a:r>
              <a:rPr lang="da-DK" dirty="0"/>
              <a:t> forældre?</a:t>
            </a:r>
          </a:p>
          <a:p>
            <a:r>
              <a:rPr lang="da-DK" dirty="0"/>
              <a:t>Hvornår skal man som professionel underrette myndighederne om et barn i mistrivsel?</a:t>
            </a:r>
          </a:p>
          <a:p>
            <a:r>
              <a:rPr lang="da-DK" dirty="0"/>
              <a:t>Hvornår er en anbringelse en løsning – og den rigtige løsning?</a:t>
            </a:r>
          </a:p>
          <a:p>
            <a:r>
              <a:rPr lang="da-DK" dirty="0"/>
              <a:t>Hvad med barnets egen stemme – hvad skal børn have indflydelse på?</a:t>
            </a:r>
          </a:p>
          <a:p>
            <a:r>
              <a:rPr lang="da-DK" dirty="0"/>
              <a:t>Hvad med barnets forhold til den udvidede familie?</a:t>
            </a:r>
          </a:p>
        </p:txBody>
      </p:sp>
    </p:spTree>
    <p:extLst>
      <p:ext uri="{BB962C8B-B14F-4D97-AF65-F5344CB8AC3E}">
        <p14:creationId xmlns:p14="http://schemas.microsoft.com/office/powerpoint/2010/main" val="126864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6AF766-857B-40A2-8DEE-950D6AE72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i="1" dirty="0"/>
              <a:t>Faderen i det gule hus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999ADBF-FF9A-416E-8584-A26378CE6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ea typeface="Calibri" panose="020F0502020204030204" pitchFamily="34" charset="0"/>
                <a:cs typeface="Calibri" panose="020F0502020204030204" pitchFamily="34" charset="0"/>
              </a:rPr>
              <a:t>En af de mange sager, som er beskrevet i Politiken i februar-marts 2020:</a:t>
            </a:r>
          </a:p>
          <a:p>
            <a:pPr marL="0" indent="0">
              <a:buNone/>
            </a:pPr>
            <a:endParaRPr lang="da-DK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a-DK" i="1" dirty="0">
                <a:ea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da-DK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an skal handle med varsomhed i den slags sager, </a:t>
            </a:r>
          </a:p>
          <a:p>
            <a:r>
              <a:rPr lang="da-DK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”… fordi man går ind og roder med en familie”. </a:t>
            </a:r>
          </a:p>
          <a:p>
            <a:r>
              <a:rPr lang="da-DK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 fejl, der er begået her,  ”har været ved at slå vores familie ihjel”.</a:t>
            </a:r>
          </a:p>
          <a:p>
            <a:r>
              <a:rPr lang="da-DK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 ”Når jeg tænker på, hvad regeringen har sagt om, at der skal fjernes flere børn, så kan jeg blive rigtig bange”.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28353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1EF361-7AA9-4D22-80F0-66DA4440C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Aktionsgruppen for børns velfærd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CA3C484-7038-4F87-9FD4-FC7720C5A82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590" y="1825625"/>
            <a:ext cx="775082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7616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E96BFC-A5FA-4577-A7D0-063896C0B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Vi vil en anden vej for Barnets Lov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F645081-359C-4EE0-8C24-B1A91380B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3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Aktionsgruppen for børns velfærd er stiftet for at ændre ved denne udvikling, som vi anser for at være i modstrid med barnets bedste interesse, som den er formuleret i FN´s Børnekonvention. Og i modstrid med en ånden i et demokratisk </a:t>
            </a:r>
            <a:r>
              <a:rPr lang="da-DK" sz="3200" i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velfærdssamfund</a:t>
            </a:r>
            <a:r>
              <a:rPr lang="da-DK" sz="32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Derfor arbejder vi for at ændre lovgivningen og forhindre, at den videreføres i den kommende ”Barnes Lov”. Det ønsker vi at gøre gennem indlæg i dagspressen, afholdelse af høringer og gennem påvirkning på det politiske plan</a:t>
            </a:r>
            <a:r>
              <a:rPr lang="da-DK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43508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323C4C-122D-45AF-8708-DDA6AEA36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Dagsorden for mit oplæg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68BDC90-AAB3-4D06-80D9-9C3D20EDC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Forebyggelse og den primære indsats</a:t>
            </a:r>
          </a:p>
          <a:p>
            <a:r>
              <a:rPr lang="da-DK" dirty="0"/>
              <a:t>Forældreressourcer</a:t>
            </a:r>
          </a:p>
          <a:p>
            <a:r>
              <a:rPr lang="da-DK" dirty="0"/>
              <a:t>Forældresamarbejde</a:t>
            </a:r>
          </a:p>
          <a:p>
            <a:r>
              <a:rPr lang="da-DK" i="1" dirty="0"/>
              <a:t>Projekt familier på vej</a:t>
            </a:r>
          </a:p>
          <a:p>
            <a:r>
              <a:rPr lang="da-DK" dirty="0"/>
              <a:t>Anbringelse uden for hjemme er en risikofaktor</a:t>
            </a:r>
          </a:p>
          <a:p>
            <a:r>
              <a:rPr lang="da-DK" dirty="0"/>
              <a:t>Bo Vinnerljungs undersøgelse</a:t>
            </a:r>
          </a:p>
          <a:p>
            <a:r>
              <a:rPr lang="da-DK" dirty="0"/>
              <a:t>Børnesamtalen</a:t>
            </a:r>
          </a:p>
          <a:p>
            <a:r>
              <a:rPr lang="da-DK" dirty="0"/>
              <a:t>En anden vision for Barnets Lov</a:t>
            </a:r>
          </a:p>
          <a:p>
            <a:endParaRPr lang="da-DK" i="1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58963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26B01F-99A6-46FC-B475-582DC385C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Forebyggelsen er velfærdens grundlag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7B29DDD-85AA-4309-9876-A30F35455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De tre sikkerhedsnet i Danmark</a:t>
            </a:r>
          </a:p>
          <a:p>
            <a:r>
              <a:rPr lang="da-DK" dirty="0"/>
              <a:t>Sundhedsplejen, pædagogen og skolelæreren</a:t>
            </a:r>
          </a:p>
          <a:p>
            <a:r>
              <a:rPr lang="da-DK" dirty="0"/>
              <a:t>Her er den  daglige kontakt og fortroligheden</a:t>
            </a:r>
          </a:p>
          <a:p>
            <a:r>
              <a:rPr lang="da-DK" dirty="0"/>
              <a:t>Observationen og trivslen</a:t>
            </a:r>
          </a:p>
          <a:p>
            <a:r>
              <a:rPr lang="da-DK" dirty="0"/>
              <a:t>Kontakten til hjemmet</a:t>
            </a:r>
          </a:p>
          <a:p>
            <a:r>
              <a:rPr lang="da-DK" dirty="0"/>
              <a:t>Sætte ind med en social og psykologisk støtte og hjælp</a:t>
            </a:r>
          </a:p>
          <a:p>
            <a:r>
              <a:rPr lang="da-DK" dirty="0"/>
              <a:t>Hvis det ikke er tilstrækkeligt så underrette</a:t>
            </a:r>
          </a:p>
          <a:p>
            <a:r>
              <a:rPr lang="da-DK" dirty="0"/>
              <a:t>Men i dag er, som om den primære indsats afskæres</a:t>
            </a:r>
          </a:p>
        </p:txBody>
      </p:sp>
    </p:spTree>
    <p:extLst>
      <p:ext uri="{BB962C8B-B14F-4D97-AF65-F5344CB8AC3E}">
        <p14:creationId xmlns:p14="http://schemas.microsoft.com/office/powerpoint/2010/main" val="331959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1203</Words>
  <Application>Microsoft Office PowerPoint</Application>
  <PresentationFormat>Widescreen</PresentationFormat>
  <Paragraphs>146</Paragraphs>
  <Slides>21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Office-tema</vt:lpstr>
      <vt:lpstr>Politiske dilemmaer og muligheder – på vej mod Barnets Lov</vt:lpstr>
      <vt:lpstr>Mette Frederiksens udmelding</vt:lpstr>
      <vt:lpstr>Det er positivt med en børnenes statsminister</vt:lpstr>
      <vt:lpstr>Det rejser dilemmaer og skaber problemer</vt:lpstr>
      <vt:lpstr>Faderen i det gule hus</vt:lpstr>
      <vt:lpstr>Aktionsgruppen for børns velfærd</vt:lpstr>
      <vt:lpstr>Vi vil en anden vej for Barnets Lov</vt:lpstr>
      <vt:lpstr>Dagsorden for mit oplæg </vt:lpstr>
      <vt:lpstr>Forebyggelsen er velfærdens grundlag </vt:lpstr>
      <vt:lpstr>Underretning – versus – primær indsats</vt:lpstr>
      <vt:lpstr>Forældre-ressourcer</vt:lpstr>
      <vt:lpstr>Forældresamarbejde</vt:lpstr>
      <vt:lpstr>En helheds- og tværfaglig tilgang </vt:lpstr>
      <vt:lpstr>Hvordan arbejder de?</vt:lpstr>
      <vt:lpstr>Netværksmøder hver 6. måned</vt:lpstr>
      <vt:lpstr>Anbringelse er en risikofaktor</vt:lpstr>
      <vt:lpstr>Bo Vinnerljungs undersøgelse</vt:lpstr>
      <vt:lpstr>Den kvalitative del</vt:lpstr>
      <vt:lpstr>Hvad fortæller det svenske studie?</vt:lpstr>
      <vt:lpstr>Børn skal inddrages og høres</vt:lpstr>
      <vt:lpstr>Barnets lov – en anden vision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Politiske dilemmaer og muligheder – på vej mod Barnets Lov</dc:title>
  <dc:creator>Per Schultz-Jørgensen</dc:creator>
  <cp:lastModifiedBy>Per Schultz-Jørgensen</cp:lastModifiedBy>
  <cp:revision>34</cp:revision>
  <dcterms:created xsi:type="dcterms:W3CDTF">2020-10-14T13:49:29Z</dcterms:created>
  <dcterms:modified xsi:type="dcterms:W3CDTF">2020-10-28T13:18:06Z</dcterms:modified>
</cp:coreProperties>
</file>