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258" r:id="rId4"/>
    <p:sldId id="671" r:id="rId5"/>
    <p:sldId id="670" r:id="rId6"/>
    <p:sldId id="675" r:id="rId7"/>
    <p:sldId id="679" r:id="rId8"/>
    <p:sldId id="677" r:id="rId9"/>
    <p:sldId id="678" r:id="rId10"/>
    <p:sldId id="680" r:id="rId11"/>
    <p:sldId id="259" r:id="rId12"/>
    <p:sldId id="257" r:id="rId1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5"/>
  </p:normalViewPr>
  <p:slideViewPr>
    <p:cSldViewPr snapToGrid="0" snapToObjects="1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124883-9B94-8346-BF2B-EE61AA4AC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EF6234D-182B-9140-8680-F7725EC617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638A01C-9A24-BE47-91E5-F91CE8CFD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FFC-FD34-E44F-BE60-3FC5AD161ABF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1DAB8B9-592B-FE49-9578-3E1A7FF83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8A9FFBD-30F7-0A42-AFA1-271F9DB07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89DC-4078-B846-9028-40887318CE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7742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A9B9D5-F1AD-D447-A6AE-E8DF73D07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88B622A6-36DE-B544-93B7-0D65BD0311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19744AE-6076-2F4F-81C7-BDB5B8447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FFC-FD34-E44F-BE60-3FC5AD161ABF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3F2463D-2F1D-D945-96C0-B7C25A08E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BC7B008-442C-6C4A-8339-84DF4114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89DC-4078-B846-9028-40887318CE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2324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EDE5C9FF-A065-F248-A383-51BFD9842B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6505404-8EC5-B14F-ACAD-20594319CA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113428E-C59E-2C4A-95BD-9B5778D24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FFC-FD34-E44F-BE60-3FC5AD161ABF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9D58F05-5355-CA44-B05C-71CB95B63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791DFCF-C3BE-6946-A000-ADD1ECDCF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89DC-4078-B846-9028-40887318CE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5482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E465EF-7EC0-9645-BC79-8EDF2CDAA5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F5B3C1D-31D7-3E41-8632-E1313A7F5E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A9DD427-2C00-054D-A417-4104FEE2A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B10E-125A-9548-9275-C87403B1EE8E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D06E96B-A16A-2D41-B4E3-835233A92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8FF2B53-A0E9-3942-8670-AC92F35C1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E7D-A12E-CE4A-8646-456E08EC3E0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5131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759886-D59B-2A4D-91C7-32353C185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B2CC3E-3ABB-0341-A286-7DC7DFE2C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99E31CB-94A2-C642-966F-BF42FAC0C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B10E-125A-9548-9275-C87403B1EE8E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1CC98A5-0BB2-7E45-9CB1-C10BCB484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A68397A-2413-2E48-8F79-8E8F5B835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E7D-A12E-CE4A-8646-456E08EC3E0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3059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110985-D65E-0442-B34E-13ECE1F80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7777AD1-5E5D-6D4B-B323-F4D6BF9B4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34A82C7-BAEE-E444-8A7C-FE58D5A0F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B10E-125A-9548-9275-C87403B1EE8E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064E4D5-1F66-5F4D-9901-D91A04FF4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1F58C5E-CFCA-4A45-8714-004D8891C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E7D-A12E-CE4A-8646-456E08EC3E0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09528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0DAFA5-70D6-564E-BC35-842945327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92D9655-CE5C-B14E-807E-DFA6773D5B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61B6F91-C8A0-A04D-B490-3D413ED1FE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D311886-62A2-E24B-8578-724D4E941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B10E-125A-9548-9275-C87403B1EE8E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77CAB60-5773-1343-A59B-361F30177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070FB76-568C-1B4F-BBC1-2DFF7A9D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E7D-A12E-CE4A-8646-456E08EC3E0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2807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1AA549-FF5D-0749-B6B3-5457A1890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4EF8DFE-6718-B648-B231-F0B3DD97B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3E0A290-2B28-F74E-9B82-3F4092CB93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2FED8C5D-29A1-7643-9689-BDB79926C1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6CEE62F2-0361-3D43-995F-202F12EF76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C43E6533-0956-D843-BE61-7117F7C1A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B10E-125A-9548-9275-C87403B1EE8E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DB594543-812B-EA46-8DDF-3169AD0C5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7BE3988-1B57-1141-9371-FBCF86531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E7D-A12E-CE4A-8646-456E08EC3E0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8376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0886F7-A19B-2B4C-B08D-0E95C7AC9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70EF0BE-19A3-5B48-9F43-67978C497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B10E-125A-9548-9275-C87403B1EE8E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9F78E79-F8E3-5947-9E0E-5063EB36E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DEA5E4C-E1EB-A747-8D43-6AAE80393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E7D-A12E-CE4A-8646-456E08EC3E0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279125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99EFAFE6-E13E-454A-96B5-7065440E6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B10E-125A-9548-9275-C87403B1EE8E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9E31103-2A28-F448-948F-5239EC688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2B4158A2-D63D-414C-9FAB-01EAE6B2E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E7D-A12E-CE4A-8646-456E08EC3E0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1986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56C8A3-E5BF-9642-BD2C-BF71C9B9D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A17AB5D-D342-0340-80E6-E85FD69D7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4A7D1EE-E48B-AC43-B7FB-F7E9601FF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DEBADF3-7894-0644-9AB3-8EB2AACE8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B10E-125A-9548-9275-C87403B1EE8E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55F5DF7-1312-2A46-BE65-98695145C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723FAC7-BA47-4046-B378-4BB6B9AD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E7D-A12E-CE4A-8646-456E08EC3E0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237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B9A261-CBB6-BC43-A3A9-0729DC970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572660F-672F-B147-87DB-630F2E118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BE52C2A-37A0-FB48-8666-F6D2FE356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FFC-FD34-E44F-BE60-3FC5AD161ABF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1F9B2B0-0703-C047-91EE-3556A923B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C2A34A1-FA9A-FB4D-A00A-521E2B8D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89DC-4078-B846-9028-40887318CE62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393B4420-1118-9049-8D29-404B1B32C4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10675" y="481013"/>
            <a:ext cx="214312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3775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C4CB71-9CD1-6D44-BB5D-51A0106F5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0EE72918-4FBD-CD45-8540-B4BCDC03DF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35CDD1B-C155-B848-9540-55228885B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3F82790-8249-604B-BEF8-9BA5CC81F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B10E-125A-9548-9275-C87403B1EE8E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09C67AB-989A-FE45-82D2-04FE0371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1CB7903-5EF9-454F-9C8E-18DFFB0EE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E7D-A12E-CE4A-8646-456E08EC3E0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1720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BAE976-A384-864E-8967-43959BCB3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08F910F-B556-5C48-8A95-6DB0FE1669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8CB7D8B-67E0-1F4B-AA2F-A5018B19A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B10E-125A-9548-9275-C87403B1EE8E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E3E5129-CFD0-CB4B-B309-4ECEAE66A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98A5995-E3BF-D947-856C-A8DC69CC9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E7D-A12E-CE4A-8646-456E08EC3E0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81764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70CC98D-520B-0540-A173-56774A358A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8039CD9B-7523-3441-A9AD-597BFCC289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F68906A-C5AC-A845-B9B8-E7FDF847B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B10E-125A-9548-9275-C87403B1EE8E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533DE61-4B16-AD47-BC88-2F5AEB372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D8F8E52-4E93-6E42-9366-2421966F5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EE7D-A12E-CE4A-8646-456E08EC3E0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58785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35A048-BDB1-384E-909F-9C1D7A309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EC686E4-65E7-2448-A16B-976B0DD1B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1292D17-B825-E643-92CC-22D13D94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FFC-FD34-E44F-BE60-3FC5AD161ABF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312ABE3-67F7-0E4F-9816-ABE598FC5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02EA462-5EA0-BD42-AD73-9330FE5E7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89DC-4078-B846-9028-40887318CE62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9E1DF50D-6BF0-C949-B866-717B29CA34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10675" y="481013"/>
            <a:ext cx="214312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095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CBE2D-2F23-0744-A8DA-1AA95ADBA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2715BE2-225D-B546-A143-6E59B27BA1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80E30B3-03AD-694A-85C9-748C961F6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F9CF67C-BEB3-1442-A6CE-2866CEDA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FFC-FD34-E44F-BE60-3FC5AD161ABF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F3F7E79-C71F-1148-ADB7-933823E24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AB7B1A4-9E4B-0E44-9B1A-E7D8233A5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89DC-4078-B846-9028-40887318CE62}" type="slidenum">
              <a:rPr lang="da-DK" smtClean="0"/>
              <a:t>‹nr.›</a:t>
            </a:fld>
            <a:endParaRPr lang="da-DK"/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0A8E4CCD-6C06-9347-AD79-A579B01D4C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10675" y="481013"/>
            <a:ext cx="214312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92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0E166C-0541-8A45-85D0-C6DF48099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AF89820-5690-DB46-B157-1F3FAD799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5F7F431-7CAE-E240-AA75-9236B42EDC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7CFDDAF7-4DAD-3B40-8D58-F68C838C21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7619733-719D-394D-BB40-0EE04B10FA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51E03DC-7DC2-DD42-BC6D-CB826A338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FFC-FD34-E44F-BE60-3FC5AD161ABF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2950B5A0-5A44-764D-86E9-D1B6DBB59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209FBFCA-5BD4-A542-9F93-9F5E123B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89DC-4078-B846-9028-40887318CE62}" type="slidenum">
              <a:rPr lang="da-DK" smtClean="0"/>
              <a:t>‹nr.›</a:t>
            </a:fld>
            <a:endParaRPr lang="da-DK"/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F3343615-D284-9E4C-8CEC-36373B00E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10675" y="481013"/>
            <a:ext cx="214312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516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EB38F4-7554-084F-ACB3-7B26D3696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A3D58951-274F-A64E-9D3A-03B4E0D5A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FFC-FD34-E44F-BE60-3FC5AD161ABF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6DD11E8-76D1-B342-98DA-DD98B9100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EF79EC1-0E66-E24F-85EF-BDB8C5A6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89DC-4078-B846-9028-40887318CE62}" type="slidenum">
              <a:rPr lang="da-DK" smtClean="0"/>
              <a:t>‹nr.›</a:t>
            </a:fld>
            <a:endParaRPr lang="da-DK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5ABCD71F-3213-6044-A1F9-F2CF7A0A0A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10675" y="481013"/>
            <a:ext cx="214312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092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0229C851-E735-F24B-9B6C-24CE48240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FFC-FD34-E44F-BE60-3FC5AD161ABF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93D3B00A-3471-0A41-A071-36C38BE1B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92FFF2A-E084-AA47-A8FE-A2DF53E53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89DC-4078-B846-9028-40887318CE62}" type="slidenum">
              <a:rPr lang="da-DK" smtClean="0"/>
              <a:t>‹nr.›</a:t>
            </a:fld>
            <a:endParaRPr lang="da-DK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975607F9-A041-0743-B526-28A6F91ABC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10675" y="481013"/>
            <a:ext cx="214312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45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7ABE2F-4BAA-D546-91CA-471D8D8C7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2006AC1-4DD5-C742-AC0E-0005455DD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1BAA9CF-F3B1-1A4D-A732-72746E87F8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E91F4A5-12F7-CB47-8F88-194FA11CA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FFC-FD34-E44F-BE60-3FC5AD161ABF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DC1570D-444D-8840-A1C2-061C8C1AB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56E845E-454F-324D-828C-83F5EF4BE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89DC-4078-B846-9028-40887318CE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187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6A0A96-3BFD-9A43-AC64-008D33984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3864C8F2-41F4-8445-8F8F-BDF2275AA0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6668EA4-5D6B-4B4B-A947-BE995676F7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B374EA3-BA93-D24A-8212-3C1552DB7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FFC-FD34-E44F-BE60-3FC5AD161ABF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4260782-FA08-4547-9CD6-7AD4FE64D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94716B2-2363-4849-A3C1-16DA12C81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89DC-4078-B846-9028-40887318CE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7638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288148F-61B3-CD43-A50C-B318E7860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41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0CB5046-3F8C-DE42-864C-E64A6C86C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561113"/>
            <a:ext cx="10515600" cy="1615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400A103-2E28-734A-AC43-6C6BDB4773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DEFFC-FD34-E44F-BE60-3FC5AD161ABF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2DABBE3-9EA3-2745-B071-794180A9A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5E34D30-B644-1F45-B594-D1A1E82E25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589DC-4078-B846-9028-40887318CE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078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C182978-6F7D-8E46-85A1-189CBB735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A28F691-E410-FE4A-B886-ADE6DCCF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30075CC-4E38-124B-88BE-C72B8ECAF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DB10E-125A-9548-9275-C87403B1EE8E}" type="datetimeFigureOut">
              <a:rPr lang="da-DK" smtClean="0"/>
              <a:t>21/04/2023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8841EBF-C39E-534C-9FAB-32C8A2AD24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A05E53F-DB51-DC41-98DE-B3ABB52908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EE7D-A12E-CE4A-8646-456E08EC3E0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064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lede 10">
            <a:extLst>
              <a:ext uri="{FF2B5EF4-FFF2-40B4-BE49-F238E27FC236}">
                <a16:creationId xmlns:a16="http://schemas.microsoft.com/office/drawing/2014/main" id="{2A057F25-5202-1B47-9DD5-F33848981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4472" y="1872567"/>
            <a:ext cx="2143125" cy="1714500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3F5D2FC3-4A67-1A45-8A08-742CBA88B1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1000" y="1916935"/>
            <a:ext cx="2143125" cy="1714500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EF3FD73C-7A72-FF41-AB83-C5D50D03E7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697" y="1845560"/>
            <a:ext cx="2143125" cy="1714500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48068E2F-EFB6-554B-9F6C-1176570BA7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8810" y="312736"/>
            <a:ext cx="8950869" cy="1977518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ECF53C70-B290-E74F-8A66-FEA00ACAD5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8810" y="3429000"/>
            <a:ext cx="8950868" cy="313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609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lede 10">
            <a:extLst>
              <a:ext uri="{FF2B5EF4-FFF2-40B4-BE49-F238E27FC236}">
                <a16:creationId xmlns:a16="http://schemas.microsoft.com/office/drawing/2014/main" id="{2A057F25-5202-1B47-9DD5-F33848981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9343" y="425732"/>
            <a:ext cx="2143125" cy="1714500"/>
          </a:xfrm>
          <a:prstGeom prst="rect">
            <a:avLst/>
          </a:prstGeom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CC8DEB56-FA7A-D349-842A-D8D7595EEBBA}"/>
              </a:ext>
            </a:extLst>
          </p:cNvPr>
          <p:cNvSpPr txBox="1"/>
          <p:nvPr/>
        </p:nvSpPr>
        <p:spPr>
          <a:xfrm>
            <a:off x="1252962" y="723949"/>
            <a:ext cx="60940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3200" b="1" dirty="0"/>
              <a:t>Egmont Fondens Ungepanel:</a:t>
            </a:r>
          </a:p>
        </p:txBody>
      </p:sp>
      <p:sp>
        <p:nvSpPr>
          <p:cNvPr id="4" name="Tekstfelt 4">
            <a:extLst>
              <a:ext uri="{FF2B5EF4-FFF2-40B4-BE49-F238E27FC236}">
                <a16:creationId xmlns:a16="http://schemas.microsoft.com/office/drawing/2014/main" id="{EF809DCE-7CCD-A845-ABBB-351CF229F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2409" y="1799063"/>
            <a:ext cx="7786934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9pPr>
          </a:lstStyle>
          <a:p>
            <a:r>
              <a:rPr lang="da-DK" altLang="da-DK" b="1" dirty="0">
                <a:latin typeface="+mn-lt"/>
              </a:rPr>
              <a:t>I familien: </a:t>
            </a:r>
          </a:p>
          <a:p>
            <a:r>
              <a:rPr lang="da-DK" altLang="da-DK" sz="1800" dirty="0">
                <a:latin typeface="+mn-lt"/>
              </a:rPr>
              <a:t>1.    Hjælp min familie til at fejre årets begivenheder</a:t>
            </a:r>
          </a:p>
          <a:p>
            <a:r>
              <a:rPr lang="da-DK" altLang="da-DK" sz="1800" dirty="0">
                <a:latin typeface="+mn-lt"/>
              </a:rPr>
              <a:t>2.    Giv mig et frirum til at være mig selv</a:t>
            </a:r>
          </a:p>
          <a:p>
            <a:r>
              <a:rPr lang="da-DK" altLang="da-DK" sz="1800" dirty="0">
                <a:latin typeface="+mn-lt"/>
              </a:rPr>
              <a:t>3.    Hjælp mig til at få familieoplevelser i hverdagen og i ferierne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3FF266B1-CBA8-A246-8532-3F7FAAFC2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0805" y="3342828"/>
            <a:ext cx="7786935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9pPr>
          </a:lstStyle>
          <a:p>
            <a:r>
              <a:rPr lang="da-DK" altLang="da-DK" b="1" dirty="0">
                <a:latin typeface="+mn-lt"/>
              </a:rPr>
              <a:t>I skolen: </a:t>
            </a:r>
          </a:p>
          <a:p>
            <a:r>
              <a:rPr lang="da-DK" altLang="da-DK" sz="1800" dirty="0">
                <a:latin typeface="+mn-lt"/>
              </a:rPr>
              <a:t>4.   Lyt til mig, forvent noget af mig, giv ikke op</a:t>
            </a:r>
          </a:p>
          <a:p>
            <a:r>
              <a:rPr lang="da-DK" altLang="da-DK" sz="1800" dirty="0">
                <a:latin typeface="+mn-lt"/>
              </a:rPr>
              <a:t>5.   De voksne skal gribe fat om problemerne</a:t>
            </a:r>
          </a:p>
          <a:p>
            <a:r>
              <a:rPr lang="da-DK" altLang="da-DK" sz="1800" dirty="0">
                <a:latin typeface="+mn-lt"/>
              </a:rPr>
              <a:t>6.   Sørg for at jeg har redskaber og støtte til at klare mig godt i skolen</a:t>
            </a:r>
          </a:p>
          <a:p>
            <a:r>
              <a:rPr lang="da-DK" altLang="da-DK" sz="1800" dirty="0">
                <a:latin typeface="+mn-lt"/>
              </a:rPr>
              <a:t>7.   Skru ned for egenbetaling så jeg kan være med i fællesskabet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F71C2EFD-46E4-934B-8CE5-F0E1AD102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758" y="5184133"/>
            <a:ext cx="7786934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9pPr>
          </a:lstStyle>
          <a:p>
            <a:r>
              <a:rPr lang="da-DK" altLang="da-DK" b="1" dirty="0">
                <a:latin typeface="+mn-lt"/>
              </a:rPr>
              <a:t>I fritiden: </a:t>
            </a:r>
          </a:p>
          <a:p>
            <a:r>
              <a:rPr lang="da-DK" altLang="da-DK" sz="1800" dirty="0">
                <a:latin typeface="+mn-lt"/>
              </a:rPr>
              <a:t>8.   Støt mig til at komme til en fritidsaktivitet</a:t>
            </a:r>
          </a:p>
          <a:p>
            <a:r>
              <a:rPr lang="da-DK" altLang="da-DK" sz="1800" dirty="0">
                <a:latin typeface="+mn-lt"/>
              </a:rPr>
              <a:t>9.   Giv mig rollemodeller som jeg kan spejle mig i, som står ved sig selv</a:t>
            </a:r>
          </a:p>
          <a:p>
            <a:r>
              <a:rPr lang="da-DK" altLang="da-DK" sz="1800" dirty="0">
                <a:latin typeface="+mn-lt"/>
              </a:rPr>
              <a:t>10. Sørg for at jeg har en voksen som jer kan betro mig til</a:t>
            </a:r>
          </a:p>
        </p:txBody>
      </p:sp>
    </p:spTree>
    <p:extLst>
      <p:ext uri="{BB962C8B-B14F-4D97-AF65-F5344CB8AC3E}">
        <p14:creationId xmlns:p14="http://schemas.microsoft.com/office/powerpoint/2010/main" val="3864751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lede 10">
            <a:extLst>
              <a:ext uri="{FF2B5EF4-FFF2-40B4-BE49-F238E27FC236}">
                <a16:creationId xmlns:a16="http://schemas.microsoft.com/office/drawing/2014/main" id="{2A057F25-5202-1B47-9DD5-F33848981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9521" y="767309"/>
            <a:ext cx="2143125" cy="1714500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3F5D2FC3-4A67-1A45-8A08-742CBA88B1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7621" y="734391"/>
            <a:ext cx="2143125" cy="1714500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EF3FD73C-7A72-FF41-AB83-C5D50D03E7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216" y="734391"/>
            <a:ext cx="2143125" cy="1714500"/>
          </a:xfrm>
          <a:prstGeom prst="rect">
            <a:avLst/>
          </a:prstGeom>
        </p:spPr>
      </p:pic>
      <p:sp>
        <p:nvSpPr>
          <p:cNvPr id="7" name="Tekstfelt 6">
            <a:extLst>
              <a:ext uri="{FF2B5EF4-FFF2-40B4-BE49-F238E27FC236}">
                <a16:creationId xmlns:a16="http://schemas.microsoft.com/office/drawing/2014/main" id="{38B0B70F-4A6C-C544-9853-47A16359DDA9}"/>
              </a:ext>
            </a:extLst>
          </p:cNvPr>
          <p:cNvSpPr txBox="1"/>
          <p:nvPr/>
        </p:nvSpPr>
        <p:spPr>
          <a:xfrm>
            <a:off x="1611776" y="2842111"/>
            <a:ext cx="901378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altLang="da-DK" sz="2400" b="1" dirty="0"/>
              <a:t>Stand 1. Hvad kan civilsamfundet gøre?</a:t>
            </a:r>
          </a:p>
          <a:p>
            <a:endParaRPr lang="da-DK" altLang="da-DK" sz="2400" b="1" dirty="0"/>
          </a:p>
          <a:p>
            <a:r>
              <a:rPr lang="da-DK" altLang="da-DK" sz="2400" b="1" dirty="0"/>
              <a:t>Stand 2: Hvad kan fritidsklubber og kommunale tilbud gøre?</a:t>
            </a:r>
          </a:p>
          <a:p>
            <a:endParaRPr lang="da-DK" altLang="da-DK" sz="2400" b="1" dirty="0"/>
          </a:p>
          <a:p>
            <a:r>
              <a:rPr lang="da-DK" altLang="da-DK" sz="2400" b="1" dirty="0"/>
              <a:t>Stand 3: Hvad kan virksomheder og private gøre?</a:t>
            </a:r>
          </a:p>
          <a:p>
            <a:endParaRPr lang="da-DK" altLang="da-DK" sz="2400" b="1" dirty="0"/>
          </a:p>
          <a:p>
            <a:r>
              <a:rPr lang="da-DK" altLang="da-DK" sz="2400" b="1" dirty="0"/>
              <a:t>Stand 4: Hvad kan kommunen og politikerne gøre?</a:t>
            </a:r>
          </a:p>
          <a:p>
            <a:endParaRPr lang="da-DK" altLang="da-DK" sz="2400" b="1" dirty="0"/>
          </a:p>
          <a:p>
            <a:r>
              <a:rPr lang="da-DK" altLang="da-DK" sz="2400" b="1" dirty="0"/>
              <a:t>Stand 5: Hvad er temaerne i en politik der kan løfte udsatte borgere?</a:t>
            </a:r>
          </a:p>
          <a:p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3168174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lede 10">
            <a:extLst>
              <a:ext uri="{FF2B5EF4-FFF2-40B4-BE49-F238E27FC236}">
                <a16:creationId xmlns:a16="http://schemas.microsoft.com/office/drawing/2014/main" id="{2A057F25-5202-1B47-9DD5-F33848981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9343" y="425732"/>
            <a:ext cx="2143125" cy="17145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F08AE6A1-D5CA-8649-B0C0-53950AD5ABB2}"/>
              </a:ext>
            </a:extLst>
          </p:cNvPr>
          <p:cNvSpPr txBox="1"/>
          <p:nvPr/>
        </p:nvSpPr>
        <p:spPr>
          <a:xfrm>
            <a:off x="1252962" y="723949"/>
            <a:ext cx="609407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3200" b="1" dirty="0"/>
              <a:t>Baggrund for at samle borgere, foreninger og civilsamfund</a:t>
            </a:r>
          </a:p>
        </p:txBody>
      </p:sp>
      <p:sp>
        <p:nvSpPr>
          <p:cNvPr id="4" name="Tekstfelt 4">
            <a:extLst>
              <a:ext uri="{FF2B5EF4-FFF2-40B4-BE49-F238E27FC236}">
                <a16:creationId xmlns:a16="http://schemas.microsoft.com/office/drawing/2014/main" id="{650D5223-40BC-F14A-B069-29AE81C5C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134" y="2006351"/>
            <a:ext cx="816338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9pPr>
          </a:lstStyle>
          <a:p>
            <a:r>
              <a:rPr lang="da-DK" altLang="da-DK" dirty="0">
                <a:latin typeface="+mn-lt"/>
              </a:rPr>
              <a:t>Arbejderbevægelsens Erhvervsråd: Tal på fattige børn i Gentofte </a:t>
            </a:r>
          </a:p>
          <a:p>
            <a:r>
              <a:rPr lang="da-DK" altLang="da-DK" dirty="0">
                <a:latin typeface="+mn-lt"/>
              </a:rPr>
              <a:t>Workshop om børnefattigdom (Gentofte Mødes 2022)</a:t>
            </a:r>
          </a:p>
        </p:txBody>
      </p:sp>
      <p:sp>
        <p:nvSpPr>
          <p:cNvPr id="6" name="Tekstfelt 4">
            <a:extLst>
              <a:ext uri="{FF2B5EF4-FFF2-40B4-BE49-F238E27FC236}">
                <a16:creationId xmlns:a16="http://schemas.microsoft.com/office/drawing/2014/main" id="{8A6BFEF3-C104-1B47-B0CE-88A635C5D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3786" y="3106151"/>
            <a:ext cx="8492922" cy="33590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altLang="da-DK" dirty="0">
                <a:latin typeface="+mn-lt"/>
              </a:rPr>
              <a:t>Hvad betyder prisstigninger og inflation for borgerne?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altLang="da-DK" dirty="0">
                <a:latin typeface="+mn-lt"/>
              </a:rPr>
              <a:t>Spørgsmål til politikerne og forvaltningen i Gentofte kommune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altLang="da-DK" dirty="0">
                <a:latin typeface="+mn-lt"/>
              </a:rPr>
              <a:t>Kommunalbestyrelsen sætter børnefattigdom på dagsorden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altLang="da-DK" dirty="0">
                <a:latin typeface="+mn-lt"/>
              </a:rPr>
              <a:t>Forvaltningen udarbejder fakta-notat om indsats og muligheder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altLang="da-DK" dirty="0">
                <a:latin typeface="+mn-lt"/>
              </a:rPr>
              <a:t>De faste udvalg skal formulere forslag til optimering af indsatsen</a:t>
            </a:r>
          </a:p>
          <a:p>
            <a:pPr>
              <a:lnSpc>
                <a:spcPct val="150000"/>
              </a:lnSpc>
            </a:pPr>
            <a:endParaRPr lang="da-DK" altLang="da-DK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1902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lede 10">
            <a:extLst>
              <a:ext uri="{FF2B5EF4-FFF2-40B4-BE49-F238E27FC236}">
                <a16:creationId xmlns:a16="http://schemas.microsoft.com/office/drawing/2014/main" id="{2A057F25-5202-1B47-9DD5-F33848981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9343" y="425732"/>
            <a:ext cx="2143125" cy="17145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F08AE6A1-D5CA-8649-B0C0-53950AD5ABB2}"/>
              </a:ext>
            </a:extLst>
          </p:cNvPr>
          <p:cNvSpPr txBox="1"/>
          <p:nvPr/>
        </p:nvSpPr>
        <p:spPr>
          <a:xfrm>
            <a:off x="1252962" y="723949"/>
            <a:ext cx="609407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3200" b="1" dirty="0"/>
              <a:t>Manglende fokus på udsathed og på børnefattigdom </a:t>
            </a:r>
            <a:endParaRPr lang="da-DK" sz="3200" dirty="0"/>
          </a:p>
        </p:txBody>
      </p:sp>
      <p:sp>
        <p:nvSpPr>
          <p:cNvPr id="4" name="Tekstfelt 4">
            <a:extLst>
              <a:ext uri="{FF2B5EF4-FFF2-40B4-BE49-F238E27FC236}">
                <a16:creationId xmlns:a16="http://schemas.microsoft.com/office/drawing/2014/main" id="{650D5223-40BC-F14A-B069-29AE81C5C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4533" y="1989604"/>
            <a:ext cx="8492922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9pPr>
          </a:lstStyle>
          <a:p>
            <a:r>
              <a:rPr lang="da-DK" altLang="da-DK" b="1" dirty="0">
                <a:latin typeface="+mn-lt"/>
              </a:rPr>
              <a:t>Forvaltningen skriver i et svar:</a:t>
            </a:r>
            <a:endParaRPr lang="da-DK" altLang="da-DK" dirty="0">
              <a:latin typeface="+mn-lt"/>
            </a:endParaRPr>
          </a:p>
          <a:p>
            <a:r>
              <a:rPr lang="da-DK" altLang="da-DK" i="1" dirty="0">
                <a:latin typeface="+mn-lt"/>
              </a:rPr>
              <a:t>”Kommunen har ikke data om, hvilke børn og familier der lever under hvilke økonomiske vilkår. Der er heller ikke indsatser, der retter sig specifikt mod børnefattigdom”.</a:t>
            </a:r>
            <a:endParaRPr lang="da-DK" altLang="da-DK" dirty="0"/>
          </a:p>
        </p:txBody>
      </p:sp>
      <p:sp>
        <p:nvSpPr>
          <p:cNvPr id="8" name="Tekstfelt 4">
            <a:extLst>
              <a:ext uri="{FF2B5EF4-FFF2-40B4-BE49-F238E27FC236}">
                <a16:creationId xmlns:a16="http://schemas.microsoft.com/office/drawing/2014/main" id="{C5722166-E571-E14B-B7AA-470BC031E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8039" y="3823635"/>
            <a:ext cx="873223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9pPr>
          </a:lstStyle>
          <a:p>
            <a:r>
              <a:rPr lang="da-DK" altLang="da-DK" b="1" dirty="0">
                <a:latin typeface="+mn-lt"/>
              </a:rPr>
              <a:t>Gentofte og </a:t>
            </a:r>
            <a:r>
              <a:rPr lang="da-DK" altLang="da-DK" b="1" dirty="0" err="1">
                <a:latin typeface="+mn-lt"/>
              </a:rPr>
              <a:t>FNs</a:t>
            </a:r>
            <a:r>
              <a:rPr lang="da-DK" altLang="da-DK" b="1" dirty="0">
                <a:latin typeface="+mn-lt"/>
              </a:rPr>
              <a:t> 17 verdensmål:</a:t>
            </a:r>
          </a:p>
          <a:p>
            <a:r>
              <a:rPr lang="da-DK" altLang="da-DK" dirty="0">
                <a:latin typeface="+mn-lt"/>
              </a:rPr>
              <a:t>Gentoftes fire fokusområder i udmøntning af verdensmålene er:</a:t>
            </a:r>
          </a:p>
          <a:p>
            <a:pPr marL="342900" indent="-342900">
              <a:buFontTx/>
              <a:buChar char="-"/>
            </a:pPr>
            <a:r>
              <a:rPr lang="da-DK" altLang="da-DK" i="1" dirty="0">
                <a:latin typeface="+mn-lt"/>
              </a:rPr>
              <a:t>Klimaansvar</a:t>
            </a:r>
          </a:p>
          <a:p>
            <a:pPr marL="342900" indent="-342900">
              <a:buFontTx/>
              <a:buChar char="-"/>
            </a:pPr>
            <a:r>
              <a:rPr lang="da-DK" altLang="da-DK" i="1" dirty="0">
                <a:latin typeface="+mn-lt"/>
              </a:rPr>
              <a:t>Grønnere og sundere by</a:t>
            </a:r>
          </a:p>
          <a:p>
            <a:pPr marL="342900" indent="-342900">
              <a:buFontTx/>
              <a:buChar char="-"/>
            </a:pPr>
            <a:r>
              <a:rPr lang="da-DK" altLang="da-DK" i="1" dirty="0">
                <a:latin typeface="+mn-lt"/>
              </a:rPr>
              <a:t>Det gode liv</a:t>
            </a:r>
          </a:p>
          <a:p>
            <a:pPr marL="342900" indent="-342900">
              <a:buFontTx/>
              <a:buChar char="-"/>
            </a:pPr>
            <a:r>
              <a:rPr lang="da-DK" altLang="da-DK" i="1" dirty="0">
                <a:latin typeface="+mn-lt"/>
              </a:rPr>
              <a:t>Lære og dele viden</a:t>
            </a:r>
            <a:endParaRPr lang="da-DK" alt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97A6069-1BB0-2E4A-B3B2-3C8BB45AEFD6}"/>
              </a:ext>
            </a:extLst>
          </p:cNvPr>
          <p:cNvSpPr txBox="1"/>
          <p:nvPr/>
        </p:nvSpPr>
        <p:spPr>
          <a:xfrm rot="308510">
            <a:off x="6384000" y="4948597"/>
            <a:ext cx="3294391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da-DK" altLang="da-DK" sz="2400" b="1" dirty="0">
                <a:latin typeface="+mn-lt"/>
              </a:rPr>
              <a:t>Verdensmål nr. 1: </a:t>
            </a:r>
          </a:p>
          <a:p>
            <a:r>
              <a:rPr lang="da-DK" altLang="da-DK" sz="2400" b="1" dirty="0">
                <a:latin typeface="+mn-lt"/>
              </a:rPr>
              <a:t>Afskaf eller halvér </a:t>
            </a:r>
          </a:p>
          <a:p>
            <a:r>
              <a:rPr lang="da-DK" altLang="da-DK" sz="2400" b="1" dirty="0">
                <a:latin typeface="+mn-lt"/>
              </a:rPr>
              <a:t>fattigdom inden 2030</a:t>
            </a:r>
            <a:endParaRPr lang="da-DK" sz="2400" b="1" dirty="0"/>
          </a:p>
        </p:txBody>
      </p:sp>
    </p:spTree>
    <p:extLst>
      <p:ext uri="{BB962C8B-B14F-4D97-AF65-F5344CB8AC3E}">
        <p14:creationId xmlns:p14="http://schemas.microsoft.com/office/powerpoint/2010/main" val="2070532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kstfelt 3">
            <a:extLst>
              <a:ext uri="{FF2B5EF4-FFF2-40B4-BE49-F238E27FC236}">
                <a16:creationId xmlns:a16="http://schemas.microsoft.com/office/drawing/2014/main" id="{11A7EB50-0F05-E247-8E4C-D2C166769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476251"/>
            <a:ext cx="7200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9pPr>
          </a:lstStyle>
          <a:p>
            <a:r>
              <a:rPr lang="da-DK" altLang="da-DK">
                <a:solidFill>
                  <a:schemeClr val="bg1"/>
                </a:solidFill>
              </a:rPr>
              <a:t>BØRN MED SÆRLIGE BEHOV I GENTOFTE?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C29277DC-AE02-DB4C-A93E-C5B5B11C4689}"/>
              </a:ext>
            </a:extLst>
          </p:cNvPr>
          <p:cNvSpPr txBox="1"/>
          <p:nvPr/>
        </p:nvSpPr>
        <p:spPr>
          <a:xfrm>
            <a:off x="1252962" y="723949"/>
            <a:ext cx="60940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3200" b="1" dirty="0"/>
              <a:t>Hvad er relativ fattigdom?</a:t>
            </a:r>
          </a:p>
        </p:txBody>
      </p:sp>
      <p:sp>
        <p:nvSpPr>
          <p:cNvPr id="6" name="Tekstfelt 4">
            <a:extLst>
              <a:ext uri="{FF2B5EF4-FFF2-40B4-BE49-F238E27FC236}">
                <a16:creationId xmlns:a16="http://schemas.microsoft.com/office/drawing/2014/main" id="{53F96DD2-20EF-7D41-B05D-B5F51CE5A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2409" y="1920152"/>
            <a:ext cx="8492922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9pPr>
          </a:lstStyle>
          <a:p>
            <a:r>
              <a:rPr lang="da-DK" altLang="da-DK" dirty="0">
                <a:latin typeface="+mn-lt"/>
              </a:rPr>
              <a:t>Det er et udtryk for borgere der ikke har adgang til goder af økonomiske årsager. Det er fattigdom, der måles i relation til den generelle levestandard i det samfund, hvor borgeren bor. </a:t>
            </a:r>
          </a:p>
        </p:txBody>
      </p:sp>
      <p:sp>
        <p:nvSpPr>
          <p:cNvPr id="7" name="Tekstfelt 4">
            <a:extLst>
              <a:ext uri="{FF2B5EF4-FFF2-40B4-BE49-F238E27FC236}">
                <a16:creationId xmlns:a16="http://schemas.microsoft.com/office/drawing/2014/main" id="{43A306F6-1601-B441-9AE2-61EF28AF6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7486" y="3334194"/>
            <a:ext cx="8492922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9pPr>
          </a:lstStyle>
          <a:p>
            <a:r>
              <a:rPr lang="da-DK" altLang="da-DK" dirty="0">
                <a:latin typeface="+mn-lt"/>
              </a:rPr>
              <a:t>I Danmark taler vi om relativ fattigdom, hvis man har en disponibel indkomst under 50 % af medianindkomsten, som opgøres på landsplan. </a:t>
            </a:r>
          </a:p>
        </p:txBody>
      </p:sp>
      <p:sp>
        <p:nvSpPr>
          <p:cNvPr id="8" name="Tekstfelt 4">
            <a:extLst>
              <a:ext uri="{FF2B5EF4-FFF2-40B4-BE49-F238E27FC236}">
                <a16:creationId xmlns:a16="http://schemas.microsoft.com/office/drawing/2014/main" id="{76CEA200-2ABD-5048-926D-7D923B5EB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0988" y="4713506"/>
            <a:ext cx="8492922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9pPr>
          </a:lstStyle>
          <a:p>
            <a:r>
              <a:rPr lang="da-DK" altLang="da-DK" dirty="0">
                <a:latin typeface="+mn-lt"/>
              </a:rPr>
              <a:t>Ifølge Arbejderbevægelsens Erhvervsråd var andelen af fattige børn i 2020 i Danmark 5 %, svarende til 56.490 børn. I Gentofte var andelen af fattige børn i 2020 2.5 %, svarende til 400 børn.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kstfelt 3">
            <a:extLst>
              <a:ext uri="{FF2B5EF4-FFF2-40B4-BE49-F238E27FC236}">
                <a16:creationId xmlns:a16="http://schemas.microsoft.com/office/drawing/2014/main" id="{11A7EB50-0F05-E247-8E4C-D2C166769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476251"/>
            <a:ext cx="7200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9pPr>
          </a:lstStyle>
          <a:p>
            <a:r>
              <a:rPr lang="da-DK" altLang="da-DK">
                <a:solidFill>
                  <a:schemeClr val="bg1"/>
                </a:solidFill>
              </a:rPr>
              <a:t>BØRN MED SÆRLIGE BEHOV I GENTOFTE?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C29277DC-AE02-DB4C-A93E-C5B5B11C4689}"/>
              </a:ext>
            </a:extLst>
          </p:cNvPr>
          <p:cNvSpPr txBox="1"/>
          <p:nvPr/>
        </p:nvSpPr>
        <p:spPr>
          <a:xfrm>
            <a:off x="1229810" y="788165"/>
            <a:ext cx="69303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3200" b="1" dirty="0"/>
              <a:t>Prisstigninger og inflation?</a:t>
            </a:r>
          </a:p>
        </p:txBody>
      </p:sp>
      <p:sp>
        <p:nvSpPr>
          <p:cNvPr id="7" name="Tekstfelt 4">
            <a:extLst>
              <a:ext uri="{FF2B5EF4-FFF2-40B4-BE49-F238E27FC236}">
                <a16:creationId xmlns:a16="http://schemas.microsoft.com/office/drawing/2014/main" id="{43A306F6-1601-B441-9AE2-61EF28AF6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989" y="1943399"/>
            <a:ext cx="8492922" cy="43088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9pPr>
          </a:lstStyle>
          <a:p>
            <a:endParaRPr lang="da-D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den offentlige debat peger eksperter på, at en typisk børnefamilie vil </a:t>
            </a:r>
          </a:p>
          <a:p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komme til at mangle ca. 40.000 kr. i deres budgetter om året. </a:t>
            </a:r>
          </a:p>
          <a:p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da-DK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Udsatte borgere har bl.a. udfordringer med: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etaling af stigende huslejer, energi- og varmeudgifter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øb af sund og ernæringsrig mad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Køb af en (god) computer og en (god) mobiltelefon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etale medicin og nødvendige sundhedsbehandlinger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øb af briller og at fastholde regelmæssige tandlægebesøg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ekymringer, stress og øget isolation fra fællesskabet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Kulturelle oplevelser, mindre socialt samvær og færre ferier</a:t>
            </a:r>
          </a:p>
          <a:p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4172291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kstfelt 3">
            <a:extLst>
              <a:ext uri="{FF2B5EF4-FFF2-40B4-BE49-F238E27FC236}">
                <a16:creationId xmlns:a16="http://schemas.microsoft.com/office/drawing/2014/main" id="{11A7EB50-0F05-E247-8E4C-D2C166769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476251"/>
            <a:ext cx="7200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9pPr>
          </a:lstStyle>
          <a:p>
            <a:r>
              <a:rPr lang="da-DK" altLang="da-DK">
                <a:solidFill>
                  <a:schemeClr val="bg1"/>
                </a:solidFill>
              </a:rPr>
              <a:t>BØRN MED SÆRLIGE BEHOV I GENTOFTE?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C29277DC-AE02-DB4C-A93E-C5B5B11C4689}"/>
              </a:ext>
            </a:extLst>
          </p:cNvPr>
          <p:cNvSpPr txBox="1"/>
          <p:nvPr/>
        </p:nvSpPr>
        <p:spPr>
          <a:xfrm>
            <a:off x="1229810" y="788165"/>
            <a:ext cx="69303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3200" b="1" dirty="0"/>
              <a:t>Flere grupper under fattigdomsgrænsen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3B1EE82E-082A-0B4B-839A-D87CEEA8FEAB}"/>
              </a:ext>
            </a:extLst>
          </p:cNvPr>
          <p:cNvSpPr txBox="1"/>
          <p:nvPr/>
        </p:nvSpPr>
        <p:spPr>
          <a:xfrm>
            <a:off x="1256146" y="2320333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Morten Ejrnæs, lektor, emeritus, Aalborg Universitet:</a:t>
            </a:r>
            <a:endParaRPr lang="da-DK" sz="2000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047C4CA5-61AB-7B47-AF87-912C9B87C81E}"/>
              </a:ext>
            </a:extLst>
          </p:cNvPr>
          <p:cNvSpPr txBox="1"/>
          <p:nvPr/>
        </p:nvSpPr>
        <p:spPr>
          <a:xfrm>
            <a:off x="1306946" y="3089450"/>
            <a:ext cx="8562564" cy="22159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da-DK" sz="2000" i="1" dirty="0">
                <a:latin typeface="Calibri" panose="020F0502020204030204" pitchFamily="34" charset="0"/>
                <a:cs typeface="Times New Roman" panose="02020603050405020304" pitchFamily="18" charset="0"/>
              </a:rPr>
              <a:t>Kontanthjælpen ligger i næsten alle tilfælde under fattigdomsgrænsen og for par med børn ligger kontanthjælpen i de fleste tilfælde også under minimumsbudgetbeløbet. </a:t>
            </a:r>
          </a:p>
          <a:p>
            <a:endParaRPr lang="da-DK" sz="2000" i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2000" i="1" dirty="0">
                <a:latin typeface="Calibri" panose="020F0502020204030204" pitchFamily="34" charset="0"/>
                <a:cs typeface="Times New Roman" panose="02020603050405020304" pitchFamily="18" charset="0"/>
              </a:rPr>
              <a:t>For selvforsørgelses- og hjemsendelsesydelsen og overgangsydelsen ligger den disponible indkomst langt under fattigdomsgrænsen og minimumsbudgetbeløbet.</a:t>
            </a:r>
          </a:p>
          <a:p>
            <a:endParaRPr lang="da-DK" i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211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kstfelt 3">
            <a:extLst>
              <a:ext uri="{FF2B5EF4-FFF2-40B4-BE49-F238E27FC236}">
                <a16:creationId xmlns:a16="http://schemas.microsoft.com/office/drawing/2014/main" id="{11A7EB50-0F05-E247-8E4C-D2C166769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476251"/>
            <a:ext cx="7200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9pPr>
          </a:lstStyle>
          <a:p>
            <a:r>
              <a:rPr lang="da-DK" altLang="da-DK">
                <a:solidFill>
                  <a:schemeClr val="bg1"/>
                </a:solidFill>
              </a:rPr>
              <a:t>BØRN MED SÆRLIGE BEHOV I GENTOFTE?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C29277DC-AE02-DB4C-A93E-C5B5B11C4689}"/>
              </a:ext>
            </a:extLst>
          </p:cNvPr>
          <p:cNvSpPr txBox="1"/>
          <p:nvPr/>
        </p:nvSpPr>
        <p:spPr>
          <a:xfrm>
            <a:off x="1229810" y="788165"/>
            <a:ext cx="72009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3200" b="1" dirty="0"/>
              <a:t>De mest udsatte grupper i Gentofte?</a:t>
            </a: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7F560FB1-E101-3347-B057-1ABDE31F71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0" y="2016828"/>
            <a:ext cx="11379200" cy="397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555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kstfelt 3">
            <a:extLst>
              <a:ext uri="{FF2B5EF4-FFF2-40B4-BE49-F238E27FC236}">
                <a16:creationId xmlns:a16="http://schemas.microsoft.com/office/drawing/2014/main" id="{11A7EB50-0F05-E247-8E4C-D2C166769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476251"/>
            <a:ext cx="7200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9pPr>
          </a:lstStyle>
          <a:p>
            <a:r>
              <a:rPr lang="da-DK" altLang="da-DK">
                <a:solidFill>
                  <a:schemeClr val="bg1"/>
                </a:solidFill>
              </a:rPr>
              <a:t>BØRN MED SÆRLIGE BEHOV I GENTOFTE?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C29277DC-AE02-DB4C-A93E-C5B5B11C4689}"/>
              </a:ext>
            </a:extLst>
          </p:cNvPr>
          <p:cNvSpPr txBox="1"/>
          <p:nvPr/>
        </p:nvSpPr>
        <p:spPr>
          <a:xfrm>
            <a:off x="1229810" y="788165"/>
            <a:ext cx="69303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3200" b="1" dirty="0"/>
              <a:t>Arbejderbevægelsens Erhvervsråd: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7A6C789-8847-CF4F-89A7-9335A269A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809" y="1136649"/>
            <a:ext cx="16863017" cy="53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pic>
        <p:nvPicPr>
          <p:cNvPr id="13313" name="Billede 1">
            <a:extLst>
              <a:ext uri="{FF2B5EF4-FFF2-40B4-BE49-F238E27FC236}">
                <a16:creationId xmlns:a16="http://schemas.microsoft.com/office/drawing/2014/main" id="{C01E6244-0044-AA4C-88EC-4A7892F9FC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810" y="1593849"/>
            <a:ext cx="8466640" cy="5076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991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lede 10">
            <a:extLst>
              <a:ext uri="{FF2B5EF4-FFF2-40B4-BE49-F238E27FC236}">
                <a16:creationId xmlns:a16="http://schemas.microsoft.com/office/drawing/2014/main" id="{2A057F25-5202-1B47-9DD5-F33848981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9343" y="425732"/>
            <a:ext cx="2143125" cy="1714500"/>
          </a:xfrm>
          <a:prstGeom prst="rect">
            <a:avLst/>
          </a:prstGeom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CC8DEB56-FA7A-D349-842A-D8D7595EEBBA}"/>
              </a:ext>
            </a:extLst>
          </p:cNvPr>
          <p:cNvSpPr txBox="1"/>
          <p:nvPr/>
        </p:nvSpPr>
        <p:spPr>
          <a:xfrm>
            <a:off x="1252961" y="723949"/>
            <a:ext cx="752290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3200" b="1" dirty="0"/>
              <a:t>Konsekvenser af økonomisk fattigdom</a:t>
            </a:r>
          </a:p>
          <a:p>
            <a:r>
              <a:rPr lang="da-DK" sz="2400" b="1" dirty="0"/>
              <a:t>- Hvad betyder det for børn?</a:t>
            </a:r>
          </a:p>
        </p:txBody>
      </p:sp>
      <p:sp>
        <p:nvSpPr>
          <p:cNvPr id="4" name="Tekstfelt 4">
            <a:extLst>
              <a:ext uri="{FF2B5EF4-FFF2-40B4-BE49-F238E27FC236}">
                <a16:creationId xmlns:a16="http://schemas.microsoft.com/office/drawing/2014/main" id="{EF809DCE-7CCD-A845-ABBB-351CF229F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3809" y="2072873"/>
            <a:ext cx="8492922" cy="4199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Osaka" charset="-128"/>
              </a:defRPr>
            </a:lvl9pPr>
          </a:lstStyle>
          <a:p>
            <a:pPr>
              <a:lnSpc>
                <a:spcPct val="150000"/>
              </a:lnSpc>
            </a:pPr>
            <a:r>
              <a:rPr lang="da-DK" altLang="da-DK" sz="2000" dirty="0">
                <a:latin typeface="+mn-lt"/>
              </a:rPr>
              <a:t>Et familieliv ofte kun med den ene forælder </a:t>
            </a:r>
          </a:p>
          <a:p>
            <a:pPr>
              <a:lnSpc>
                <a:spcPct val="150000"/>
              </a:lnSpc>
            </a:pPr>
            <a:r>
              <a:rPr lang="da-DK" altLang="da-DK" sz="2000" dirty="0">
                <a:latin typeface="+mn-lt"/>
              </a:rPr>
              <a:t>Familien mangler penge, ressourcer og overskud til næsten alt</a:t>
            </a:r>
          </a:p>
          <a:p>
            <a:pPr>
              <a:lnSpc>
                <a:spcPct val="150000"/>
              </a:lnSpc>
            </a:pPr>
            <a:r>
              <a:rPr lang="da-DK" altLang="da-DK" sz="2000" dirty="0">
                <a:latin typeface="+mn-lt"/>
              </a:rPr>
              <a:t>Utidssvarende mobiltelefoner og ældre computere</a:t>
            </a:r>
          </a:p>
          <a:p>
            <a:pPr>
              <a:lnSpc>
                <a:spcPct val="150000"/>
              </a:lnSpc>
            </a:pPr>
            <a:r>
              <a:rPr lang="da-DK" altLang="da-DK" sz="2000" dirty="0">
                <a:latin typeface="+mn-lt"/>
              </a:rPr>
              <a:t>Manglende støtte til lektier, og anden form for voksen-stimulation</a:t>
            </a:r>
          </a:p>
          <a:p>
            <a:pPr>
              <a:lnSpc>
                <a:spcPct val="150000"/>
              </a:lnSpc>
            </a:pPr>
            <a:r>
              <a:rPr lang="da-DK" altLang="da-DK" sz="2000" dirty="0">
                <a:latin typeface="+mn-lt"/>
              </a:rPr>
              <a:t>Ikke råd til samvær med venner (ture, oplevelser, fester m.v.)</a:t>
            </a:r>
          </a:p>
          <a:p>
            <a:pPr>
              <a:lnSpc>
                <a:spcPct val="150000"/>
              </a:lnSpc>
            </a:pPr>
            <a:r>
              <a:rPr lang="da-DK" altLang="da-DK" sz="2000" dirty="0">
                <a:latin typeface="+mn-lt"/>
              </a:rPr>
              <a:t>Færre familieoplevelser – færre gaver – og færre børnefødselsdage</a:t>
            </a:r>
          </a:p>
          <a:p>
            <a:pPr>
              <a:lnSpc>
                <a:spcPct val="150000"/>
              </a:lnSpc>
            </a:pPr>
            <a:r>
              <a:rPr lang="da-DK" altLang="da-DK" sz="2000" dirty="0">
                <a:latin typeface="+mn-lt"/>
              </a:rPr>
              <a:t>Færre lommepenge - den unge er nødt til at have et fritidsjob </a:t>
            </a:r>
          </a:p>
          <a:p>
            <a:pPr>
              <a:lnSpc>
                <a:spcPct val="150000"/>
              </a:lnSpc>
            </a:pPr>
            <a:r>
              <a:rPr lang="da-DK" altLang="da-DK" sz="2000" dirty="0">
                <a:latin typeface="+mn-lt"/>
              </a:rPr>
              <a:t>Går i det ”forkerte tøj”:  Åh, Mona, Mona, Mona hvornår kommer den dag?</a:t>
            </a:r>
          </a:p>
          <a:p>
            <a:pPr>
              <a:lnSpc>
                <a:spcPct val="150000"/>
              </a:lnSpc>
            </a:pPr>
            <a:r>
              <a:rPr lang="da-DK" altLang="da-DK" sz="2000" dirty="0">
                <a:latin typeface="+mn-lt"/>
              </a:rPr>
              <a:t>Svært ved at blive en del af fællesskabet i skolen og i fritiden</a:t>
            </a:r>
            <a:endParaRPr lang="da-DK" altLang="da-DK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1623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754</Words>
  <Application>Microsoft Macintosh PowerPoint</Application>
  <PresentationFormat>Widescreen</PresentationFormat>
  <Paragraphs>83</Paragraphs>
  <Slides>11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</vt:lpstr>
      <vt:lpstr>Office-tema</vt:lpstr>
      <vt:lpstr>Brugerdefineret 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Kim Tverskov</dc:creator>
  <cp:lastModifiedBy>Kim Tverskov</cp:lastModifiedBy>
  <cp:revision>14</cp:revision>
  <cp:lastPrinted>2023-04-21T07:41:55Z</cp:lastPrinted>
  <dcterms:created xsi:type="dcterms:W3CDTF">2023-04-18T06:26:23Z</dcterms:created>
  <dcterms:modified xsi:type="dcterms:W3CDTF">2023-04-21T07:45:56Z</dcterms:modified>
</cp:coreProperties>
</file>